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8" r:id="rId2"/>
    <p:sldId id="329" r:id="rId3"/>
    <p:sldId id="339" r:id="rId4"/>
    <p:sldId id="341" r:id="rId5"/>
    <p:sldId id="330" r:id="rId6"/>
    <p:sldId id="331" r:id="rId7"/>
    <p:sldId id="340" r:id="rId8"/>
    <p:sldId id="334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7E01"/>
    <a:srgbClr val="865600"/>
    <a:srgbClr val="3F7787"/>
    <a:srgbClr val="764C00"/>
    <a:srgbClr val="FFD767"/>
    <a:srgbClr val="828282"/>
    <a:srgbClr val="6E90FE"/>
    <a:srgbClr val="8086FC"/>
    <a:srgbClr val="6D6DFB"/>
    <a:srgbClr val="4E7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3" autoAdjust="0"/>
    <p:restoredTop sz="86116" autoAdjust="0"/>
  </p:normalViewPr>
  <p:slideViewPr>
    <p:cSldViewPr showGuides="1">
      <p:cViewPr>
        <p:scale>
          <a:sx n="90" d="100"/>
          <a:sy n="90" d="100"/>
        </p:scale>
        <p:origin x="168" y="-23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and welcome to the Central Iowa Board of Realtors quarterly meeting. </a:t>
            </a:r>
          </a:p>
          <a:p>
            <a:endParaRPr lang="en-US" dirty="0"/>
          </a:p>
          <a:p>
            <a:r>
              <a:rPr lang="en-US" dirty="0"/>
              <a:t>My name is Heather </a:t>
            </a:r>
            <a:r>
              <a:rPr lang="en-US" dirty="0" err="1"/>
              <a:t>JOhansen</a:t>
            </a:r>
            <a:r>
              <a:rPr lang="en-US" dirty="0"/>
              <a:t>, I'm a data scientist, and I'll be giving today's Keynote.</a:t>
            </a:r>
          </a:p>
          <a:p>
            <a:endParaRPr lang="en-US" dirty="0"/>
          </a:p>
          <a:p>
            <a:r>
              <a:rPr lang="en-US" dirty="0"/>
              <a:t>Today we are going to look at how data science can inform decisions on improving house value in Ames, Iowa.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Realtor’s, you may fill a variety of roles, including investing, flipping, buying and selling. A</a:t>
            </a:r>
          </a:p>
          <a:p>
            <a:r>
              <a:rPr lang="en-US" dirty="0"/>
              <a:t>Today, I want you put on your Listing Agent hat. As you know, in that role you have three big goals: </a:t>
            </a:r>
          </a:p>
          <a:p>
            <a:endParaRPr lang="en-US" dirty="0"/>
          </a:p>
          <a:p>
            <a:r>
              <a:rPr lang="en-US" dirty="0"/>
              <a:t>But we know that even if a homeowner if ready to sell, sometimes the house itself isn’t. We’re going to look at tangible ways you can help a homeowner increase the value of their house so they can get top dollar.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5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Realtor instincts are great and can provide your homeowner with excellent guidance. But none of us can be experts in every feature of a house or property. When faced with so many options, and a homeowner  with limited time and money to spend, how do you point them in the right direction?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Ames assessors office has compiled an impressive number of statistics about roughly 3000 homes sold from 2006 to 2010. 80+ features in fact. I built a number of regression models that look for correlations between home and lot features and selling price. With a focus on two things: 1) High correlation between feature and price, and 2) Features that a homeowner can change about their home, and 3) High ability of the model to explain price variation. I built a model with 30 features.  So let’s take a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chart shows those 30 features, and how impactful they are on selling price. </a:t>
            </a:r>
          </a:p>
          <a:p>
            <a:endParaRPr lang="en-US" dirty="0"/>
          </a:p>
          <a:p>
            <a:r>
              <a:rPr lang="en-US" dirty="0"/>
              <a:t>The model explains about 85% of the variation in selling price and includes these types of features:</a:t>
            </a:r>
          </a:p>
          <a:p>
            <a:r>
              <a:rPr lang="en-US" dirty="0"/>
              <a:t>Neighborhoods...</a:t>
            </a:r>
          </a:p>
          <a:p>
            <a:endParaRPr lang="en-US" dirty="0"/>
          </a:p>
          <a:p>
            <a:r>
              <a:rPr lang="en-US" dirty="0"/>
              <a:t>What we are going to look at how is 8 features and quality grades that a homeowner can actually impact.</a:t>
            </a:r>
          </a:p>
          <a:p>
            <a:endParaRPr lang="en-US" dirty="0"/>
          </a:p>
          <a:p>
            <a:r>
              <a:rPr lang="en-US" dirty="0"/>
              <a:t>As much as we'd all love to move a great house in Old Town up to Northridge or Stonebrook, that's just not feasible.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3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up is overall house quality. This is about the finishes and materials used in the house. Ames assessors office has ranked houses on a 10 points scale. In my model, this quality ranking had the highest correlation to sale price. Moving your home up the scale even 1 step can have a 4-digit increase in value. </a:t>
            </a:r>
          </a:p>
          <a:p>
            <a:endParaRPr lang="en-US" dirty="0"/>
          </a:p>
          <a:p>
            <a:r>
              <a:rPr lang="en-US" dirty="0"/>
              <a:t>Similarly, the exterior quality and materials of the house also have a large impact on price. This is about how the house contributes to curb appeal, something near and dear to any Realtor’s heart. Improvements here can also materially impact how much a homeowner can expect to get for their house.</a:t>
            </a:r>
          </a:p>
          <a:p>
            <a:endParaRPr lang="en-US" dirty="0"/>
          </a:p>
          <a:p>
            <a:r>
              <a:rPr lang="en-US" dirty="0"/>
              <a:t>Next up is Basement Condition. Poor basements here have a lot of cracking and moisture. Improving the condition of your basement, especially making it more water-tight, can help improve </a:t>
            </a:r>
            <a:r>
              <a:rPr lang="en-US" dirty="0" err="1"/>
              <a:t>sellability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Finally on this slide, the number of fireplaces in the home can help increase price. This may not seem like low hanging fruit at first, but if you had a fireplace in one room, opening up the wall behind the fireplace into the next room could be a relatively low-price remodel, which could be paid for in home value increase.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2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up are some changes that might cost a bit more, but that should still be considered, especially for homeowners who are willing to put in some elbow grease themselves. </a:t>
            </a:r>
          </a:p>
          <a:p>
            <a:endParaRPr lang="en-US" dirty="0"/>
          </a:p>
          <a:p>
            <a:r>
              <a:rPr lang="en-US" dirty="0"/>
              <a:t>Above Gr. Home sq footage and basement sq. footage increases both have significant impact to house value. </a:t>
            </a:r>
          </a:p>
          <a:p>
            <a:endParaRPr lang="en-US" dirty="0"/>
          </a:p>
          <a:p>
            <a:r>
              <a:rPr lang="en-US" dirty="0"/>
              <a:t>Adding or improving a porch or deck can allow you to ask more for a home. </a:t>
            </a:r>
          </a:p>
          <a:p>
            <a:endParaRPr lang="en-US" dirty="0"/>
          </a:p>
          <a:p>
            <a:r>
              <a:rPr lang="en-US" dirty="0"/>
              <a:t>And even increasing the number of bathrooms. Again, this sounds costly, but this could be turning a half or ¾ bath into a full bath, and that will increase home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08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12/13/20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</a:t>
            </a:r>
            <a:br>
              <a:rPr lang="en-US" dirty="0"/>
            </a:br>
            <a:r>
              <a:rPr lang="en-US" dirty="0"/>
              <a:t>Home Value</a:t>
            </a:r>
            <a:br>
              <a:rPr lang="en-US" dirty="0"/>
            </a:br>
            <a:r>
              <a:rPr lang="en-US" sz="4000" dirty="0"/>
              <a:t>with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B97E01"/>
                </a:solidFill>
              </a:rPr>
              <a:t>Helping motivated sellers get top dollar for their Ames home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2977FA-051B-254E-AD1C-ECEBFC6DC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" t="1066" r="1688" b="1891"/>
          <a:stretch/>
        </p:blipFill>
        <p:spPr bwMode="auto">
          <a:xfrm>
            <a:off x="7921625" y="-38100"/>
            <a:ext cx="42672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64F9F1-25B6-3E48-A55F-624316F5BC81}"/>
              </a:ext>
            </a:extLst>
          </p:cNvPr>
          <p:cNvCxnSpPr>
            <a:cxnSpLocks/>
          </p:cNvCxnSpPr>
          <p:nvPr/>
        </p:nvCxnSpPr>
        <p:spPr>
          <a:xfrm>
            <a:off x="7921625" y="-38100"/>
            <a:ext cx="0" cy="693420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D7144F-8BC2-FE4A-8C4F-AAEC4E2835F7}"/>
              </a:ext>
            </a:extLst>
          </p:cNvPr>
          <p:cNvCxnSpPr>
            <a:cxnSpLocks/>
          </p:cNvCxnSpPr>
          <p:nvPr/>
        </p:nvCxnSpPr>
        <p:spPr>
          <a:xfrm flipH="1">
            <a:off x="7921624" y="5181600"/>
            <a:ext cx="4267201" cy="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419B7-DBFD-2946-88A5-210420C12A95}"/>
              </a:ext>
            </a:extLst>
          </p:cNvPr>
          <p:cNvCxnSpPr>
            <a:cxnSpLocks/>
          </p:cNvCxnSpPr>
          <p:nvPr/>
        </p:nvCxnSpPr>
        <p:spPr>
          <a:xfrm>
            <a:off x="9828212" y="2286000"/>
            <a:ext cx="0" cy="289560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BD97E2-6F6B-4E46-A5E4-ABF91D89402A}"/>
              </a:ext>
            </a:extLst>
          </p:cNvPr>
          <p:cNvCxnSpPr>
            <a:cxnSpLocks/>
          </p:cNvCxnSpPr>
          <p:nvPr/>
        </p:nvCxnSpPr>
        <p:spPr>
          <a:xfrm>
            <a:off x="9980612" y="5181600"/>
            <a:ext cx="0" cy="171450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62D8A-D2C8-AB49-9E18-48F957A4F5B0}"/>
              </a:ext>
            </a:extLst>
          </p:cNvPr>
          <p:cNvCxnSpPr>
            <a:cxnSpLocks/>
          </p:cNvCxnSpPr>
          <p:nvPr/>
        </p:nvCxnSpPr>
        <p:spPr>
          <a:xfrm flipH="1">
            <a:off x="7921623" y="2286000"/>
            <a:ext cx="4267201" cy="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6C2F1-E4B2-A942-84B3-05D023D42E78}"/>
              </a:ext>
            </a:extLst>
          </p:cNvPr>
          <p:cNvCxnSpPr>
            <a:cxnSpLocks/>
          </p:cNvCxnSpPr>
          <p:nvPr/>
        </p:nvCxnSpPr>
        <p:spPr>
          <a:xfrm flipH="1">
            <a:off x="9828212" y="3695700"/>
            <a:ext cx="2362202" cy="0"/>
          </a:xfrm>
          <a:prstGeom prst="line">
            <a:avLst/>
          </a:prstGeom>
          <a:ln w="101600">
            <a:solidFill>
              <a:srgbClr val="B97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1F07C27-D0B4-8A47-8F83-9043D19B32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4" y="117475"/>
            <a:ext cx="2286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65600"/>
                </a:solidFill>
              </a:rPr>
              <a:t>Listing Agent Goals: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Sell your client’s home for the </a:t>
            </a:r>
            <a:r>
              <a:rPr lang="en-US" sz="3600" dirty="0">
                <a:solidFill>
                  <a:srgbClr val="B97E01"/>
                </a:solidFill>
              </a:rPr>
              <a:t>highest price</a:t>
            </a:r>
          </a:p>
          <a:p>
            <a:pPr marL="0" indent="0" algn="ctr">
              <a:buNone/>
            </a:pPr>
            <a:r>
              <a:rPr lang="en-US" sz="2800" dirty="0"/>
              <a:t>	</a:t>
            </a:r>
          </a:p>
          <a:p>
            <a:pPr marL="0" indent="0" algn="ctr">
              <a:buNone/>
            </a:pPr>
            <a:r>
              <a:rPr lang="en-US" sz="2800" dirty="0"/>
              <a:t>in the </a:t>
            </a:r>
            <a:r>
              <a:rPr lang="en-US" sz="3600" dirty="0">
                <a:solidFill>
                  <a:srgbClr val="B97E01"/>
                </a:solidFill>
              </a:rPr>
              <a:t>shortest amount of time</a:t>
            </a:r>
            <a:r>
              <a:rPr lang="en-US" sz="2800" dirty="0"/>
              <a:t>,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with the </a:t>
            </a:r>
            <a:r>
              <a:rPr lang="en-US" sz="3600" dirty="0">
                <a:solidFill>
                  <a:srgbClr val="B97E01"/>
                </a:solidFill>
              </a:rPr>
              <a:t>least amount of work </a:t>
            </a:r>
            <a:r>
              <a:rPr lang="en-US" sz="2800" dirty="0"/>
              <a:t>for the homeowner</a:t>
            </a:r>
          </a:p>
        </p:txBody>
      </p:sp>
      <p:pic>
        <p:nvPicPr>
          <p:cNvPr id="5" name="Graphic 4" descr="Piggy Bank">
            <a:extLst>
              <a:ext uri="{FF2B5EF4-FFF2-40B4-BE49-F238E27FC236}">
                <a16:creationId xmlns:a16="http://schemas.microsoft.com/office/drawing/2014/main" id="{A262CAB4-CCC5-D04F-A1A6-640F403FC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412" y="2466975"/>
            <a:ext cx="914400" cy="914400"/>
          </a:xfrm>
          <a:prstGeom prst="rect">
            <a:avLst/>
          </a:prstGeom>
        </p:spPr>
      </p:pic>
      <p:pic>
        <p:nvPicPr>
          <p:cNvPr id="7" name="Graphic 6" descr="Hourglass">
            <a:extLst>
              <a:ext uri="{FF2B5EF4-FFF2-40B4-BE49-F238E27FC236}">
                <a16:creationId xmlns:a16="http://schemas.microsoft.com/office/drawing/2014/main" id="{0D6E6356-48FE-4747-B4BA-EC08C3F46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6636" y="3876675"/>
            <a:ext cx="762000" cy="762000"/>
          </a:xfrm>
          <a:prstGeom prst="rect">
            <a:avLst/>
          </a:prstGeom>
        </p:spPr>
      </p:pic>
      <p:pic>
        <p:nvPicPr>
          <p:cNvPr id="9" name="Graphic 8" descr="Tools">
            <a:extLst>
              <a:ext uri="{FF2B5EF4-FFF2-40B4-BE49-F238E27FC236}">
                <a16:creationId xmlns:a16="http://schemas.microsoft.com/office/drawing/2014/main" id="{9B96D829-CC20-7147-A17B-7BAB46C0E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535" y="5216524"/>
            <a:ext cx="800101" cy="800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E82E1-8229-0741-87E7-34077D5D8EF4}"/>
              </a:ext>
            </a:extLst>
          </p:cNvPr>
          <p:cNvSpPr txBox="1"/>
          <p:nvPr/>
        </p:nvSpPr>
        <p:spPr>
          <a:xfrm>
            <a:off x="7085012" y="6189160"/>
            <a:ext cx="4863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However, sometimes staging isn’t enough…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65600"/>
                </a:solidFill>
              </a:rPr>
              <a:t>Where do you start?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CC4AC3-6E42-0447-AB48-A2EF1393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12" y="1752600"/>
            <a:ext cx="8534400" cy="48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2DA2-A9D8-904C-9407-BBC93C03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can 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21124-4A22-3545-A36E-47249B72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First, what is data science?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Data science uses </a:t>
            </a:r>
            <a:r>
              <a:rPr lang="en-US" sz="2400" dirty="0">
                <a:solidFill>
                  <a:srgbClr val="B97E01"/>
                </a:solidFill>
              </a:rPr>
              <a:t>existing or historical data </a:t>
            </a:r>
          </a:p>
          <a:p>
            <a:pPr marL="511175" lvl="2" indent="0">
              <a:buNone/>
            </a:pPr>
            <a:r>
              <a:rPr lang="en-US" sz="2400" dirty="0"/>
              <a:t>	        to </a:t>
            </a:r>
            <a:r>
              <a:rPr lang="en-US" sz="2400" dirty="0">
                <a:solidFill>
                  <a:srgbClr val="B97E01"/>
                </a:solidFill>
              </a:rPr>
              <a:t>create or predict new data</a:t>
            </a:r>
            <a:endParaRPr lang="en-US" sz="2400" dirty="0"/>
          </a:p>
          <a:p>
            <a:pPr marL="1554480" lvl="8" indent="0">
              <a:buNone/>
            </a:pPr>
            <a:r>
              <a:rPr lang="en-US" sz="2400" dirty="0"/>
              <a:t>		which we use to make</a:t>
            </a:r>
            <a:r>
              <a:rPr lang="en-US" sz="2400" dirty="0">
                <a:solidFill>
                  <a:srgbClr val="B97E01"/>
                </a:solidFill>
              </a:rPr>
              <a:t> decisions and take action</a:t>
            </a:r>
            <a:r>
              <a:rPr lang="en-US" sz="2400" dirty="0"/>
              <a:t>.</a:t>
            </a:r>
            <a:r>
              <a:rPr lang="en-US" sz="2400" baseline="30000" dirty="0"/>
              <a:t>1</a:t>
            </a:r>
          </a:p>
          <a:p>
            <a:pPr marL="282575" lvl="1" indent="0">
              <a:buNone/>
            </a:pPr>
            <a:endParaRPr lang="en-US" sz="2400" baseline="30000" dirty="0"/>
          </a:p>
          <a:p>
            <a:r>
              <a:rPr lang="en-US" sz="2800" dirty="0"/>
              <a:t>How can it help us today?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469A5-79F5-F24D-8B68-7262658ED697}"/>
              </a:ext>
            </a:extLst>
          </p:cNvPr>
          <p:cNvSpPr txBox="1"/>
          <p:nvPr/>
        </p:nvSpPr>
        <p:spPr>
          <a:xfrm>
            <a:off x="1827212" y="6324600"/>
            <a:ext cx="49552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30000" dirty="0"/>
              <a:t>1</a:t>
            </a:r>
            <a:r>
              <a:rPr lang="en-US" sz="800" dirty="0"/>
              <a:t> Definition sourced from https://</a:t>
            </a:r>
            <a:r>
              <a:rPr lang="en-US" sz="800" dirty="0" err="1"/>
              <a:t>www.innoarchitech.com</a:t>
            </a:r>
            <a:r>
              <a:rPr lang="en-US" sz="800" dirty="0"/>
              <a:t>/blog/what-is-data-science-does-data-scientist-do</a:t>
            </a:r>
          </a:p>
        </p:txBody>
      </p:sp>
    </p:spTree>
    <p:extLst>
      <p:ext uri="{BB962C8B-B14F-4D97-AF65-F5344CB8AC3E}">
        <p14:creationId xmlns:p14="http://schemas.microsoft.com/office/powerpoint/2010/main" val="141120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B1CBE0-87FD-4344-B191-3FEB6C01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/>
          <a:stretch/>
        </p:blipFill>
        <p:spPr>
          <a:xfrm>
            <a:off x="1446212" y="1889051"/>
            <a:ext cx="7743352" cy="4788752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6D73DCC-FDD5-2E4E-9F5A-BDE5392DC899}"/>
              </a:ext>
            </a:extLst>
          </p:cNvPr>
          <p:cNvGrpSpPr/>
          <p:nvPr/>
        </p:nvGrpSpPr>
        <p:grpSpPr>
          <a:xfrm>
            <a:off x="2499348" y="4309341"/>
            <a:ext cx="4487176" cy="1303746"/>
            <a:chOff x="3245862" y="4356392"/>
            <a:chExt cx="4487176" cy="13037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AD58326-8CF2-834C-87FA-CE464CC886A1}"/>
                </a:ext>
              </a:extLst>
            </p:cNvPr>
            <p:cNvGrpSpPr/>
            <p:nvPr/>
          </p:nvGrpSpPr>
          <p:grpSpPr>
            <a:xfrm>
              <a:off x="3245862" y="4356392"/>
              <a:ext cx="2068102" cy="1303746"/>
              <a:chOff x="2752359" y="4411129"/>
              <a:chExt cx="2068102" cy="1303746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DE35F9E-1056-4048-A41E-2240C5F02B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52359" y="4908122"/>
                <a:ext cx="658525" cy="785415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3281A95-3008-F840-B287-4D547F9B8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503" y="4876800"/>
                <a:ext cx="339025" cy="816737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0C11DA8-E557-004F-B11B-323163A3FC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1887" y="4908122"/>
                <a:ext cx="418859" cy="806753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B4E1A3E5-74DA-A947-BA99-FDA69587EEC6}"/>
                  </a:ext>
                </a:extLst>
              </p:cNvPr>
              <p:cNvSpPr/>
              <p:nvPr/>
            </p:nvSpPr>
            <p:spPr>
              <a:xfrm>
                <a:off x="3329763" y="4411129"/>
                <a:ext cx="1490698" cy="46567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Features and Quality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874603-DBA0-0B46-8538-BD5D29AAB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042" y="4853385"/>
              <a:ext cx="449326" cy="806753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8BC23DF-EEAC-744B-9914-D5F39D525CF0}"/>
                </a:ext>
              </a:extLst>
            </p:cNvPr>
            <p:cNvCxnSpPr>
              <a:cxnSpLocks/>
            </p:cNvCxnSpPr>
            <p:nvPr/>
          </p:nvCxnSpPr>
          <p:spPr>
            <a:xfrm>
              <a:off x="5157715" y="4787361"/>
              <a:ext cx="2575323" cy="82964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F8CC79-DA22-AD4B-A209-62D6F0EAB8A5}"/>
                </a:ext>
              </a:extLst>
            </p:cNvPr>
            <p:cNvCxnSpPr>
              <a:cxnSpLocks/>
            </p:cNvCxnSpPr>
            <p:nvPr/>
          </p:nvCxnSpPr>
          <p:spPr>
            <a:xfrm>
              <a:off x="5020211" y="4820711"/>
              <a:ext cx="1448424" cy="83942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74F333-1101-2843-BAFB-70A65B56B8E7}"/>
              </a:ext>
            </a:extLst>
          </p:cNvPr>
          <p:cNvGrpSpPr/>
          <p:nvPr/>
        </p:nvGrpSpPr>
        <p:grpSpPr>
          <a:xfrm>
            <a:off x="3557390" y="4155408"/>
            <a:ext cx="4484076" cy="1460907"/>
            <a:chOff x="2194539" y="4411129"/>
            <a:chExt cx="4484076" cy="146090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274F3A-64E3-F54E-9C64-3DED1D83B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39" y="4892749"/>
              <a:ext cx="1504268" cy="979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F57D35-4DDB-114D-9DF9-A6767654B327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3270561" y="4876800"/>
              <a:ext cx="921250" cy="993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9AEB9C8-5741-2446-9A91-088801ABA49B}"/>
                </a:ext>
              </a:extLst>
            </p:cNvPr>
            <p:cNvCxnSpPr>
              <a:cxnSpLocks/>
            </p:cNvCxnSpPr>
            <p:nvPr/>
          </p:nvCxnSpPr>
          <p:spPr>
            <a:xfrm>
              <a:off x="4635811" y="4853913"/>
              <a:ext cx="2042804" cy="1016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EEADD11-AC3F-4E4B-86D7-A675CF558B88}"/>
                </a:ext>
              </a:extLst>
            </p:cNvPr>
            <p:cNvSpPr/>
            <p:nvPr/>
          </p:nvSpPr>
          <p:spPr>
            <a:xfrm>
              <a:off x="3563161" y="4411129"/>
              <a:ext cx="1257300" cy="46567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Basement  Attributes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Drivers of Home 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6AEEB-0951-DD4A-9848-F320B54B1632}"/>
              </a:ext>
            </a:extLst>
          </p:cNvPr>
          <p:cNvSpPr txBox="1"/>
          <p:nvPr/>
        </p:nvSpPr>
        <p:spPr>
          <a:xfrm>
            <a:off x="9189564" y="1905000"/>
            <a:ext cx="23150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85% of the change in sale price for homes in Ames can be explained by these 30 characteristics.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Realtors, knowing which of these areas </a:t>
            </a:r>
            <a:r>
              <a:rPr lang="en-US" sz="1600" i="1" dirty="0"/>
              <a:t>can</a:t>
            </a:r>
            <a:r>
              <a:rPr lang="en-US" sz="1600" dirty="0"/>
              <a:t> be improved, and whether they will </a:t>
            </a:r>
            <a:r>
              <a:rPr lang="en-US" sz="1600" i="1" dirty="0"/>
              <a:t>materially impact </a:t>
            </a:r>
            <a:r>
              <a:rPr lang="en-US" sz="1600" dirty="0"/>
              <a:t>value is a critical service to your clients.</a:t>
            </a:r>
          </a:p>
          <a:p>
            <a:r>
              <a:rPr lang="en-US" sz="1600" dirty="0"/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A61AF-78F2-9047-AEEB-A27A38F6A6FA}"/>
              </a:ext>
            </a:extLst>
          </p:cNvPr>
          <p:cNvGrpSpPr/>
          <p:nvPr/>
        </p:nvGrpSpPr>
        <p:grpSpPr>
          <a:xfrm>
            <a:off x="3113390" y="4884747"/>
            <a:ext cx="1791356" cy="746116"/>
            <a:chOff x="3029105" y="4572278"/>
            <a:chExt cx="1791356" cy="74611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22B167E-88B3-1241-87C7-8870504C4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9105" y="4892749"/>
              <a:ext cx="790376" cy="391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C0ED56C-B290-1443-9465-2D3079726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7980" y="4892749"/>
              <a:ext cx="511432" cy="42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105FDC-0831-E44D-8182-4DFC82762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18012" y="4876800"/>
              <a:ext cx="372671" cy="441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CC1B210-85AF-5F4B-A9A2-25E160252CC6}"/>
                </a:ext>
              </a:extLst>
            </p:cNvPr>
            <p:cNvSpPr/>
            <p:nvPr/>
          </p:nvSpPr>
          <p:spPr>
            <a:xfrm>
              <a:off x="3563161" y="4572278"/>
              <a:ext cx="1257300" cy="3045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Neighborhoods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F0284F-3DA4-284D-BBC6-3013EC0B933C}"/>
              </a:ext>
            </a:extLst>
          </p:cNvPr>
          <p:cNvGrpSpPr/>
          <p:nvPr/>
        </p:nvGrpSpPr>
        <p:grpSpPr>
          <a:xfrm>
            <a:off x="4189412" y="4598192"/>
            <a:ext cx="4095494" cy="1024659"/>
            <a:chOff x="1532155" y="4572278"/>
            <a:chExt cx="4095494" cy="102465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84CA854-7111-A647-9272-8127306A6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2155" y="4892749"/>
              <a:ext cx="2287325" cy="704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5D4341-E331-9043-87D2-94346E56ABD1}"/>
                </a:ext>
              </a:extLst>
            </p:cNvPr>
            <p:cNvCxnSpPr>
              <a:cxnSpLocks/>
            </p:cNvCxnSpPr>
            <p:nvPr/>
          </p:nvCxnSpPr>
          <p:spPr>
            <a:xfrm>
              <a:off x="4189412" y="4892749"/>
              <a:ext cx="314543" cy="69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7D946D-69B1-594D-9D01-8A938302F9B8}"/>
                </a:ext>
              </a:extLst>
            </p:cNvPr>
            <p:cNvCxnSpPr>
              <a:cxnSpLocks/>
            </p:cNvCxnSpPr>
            <p:nvPr/>
          </p:nvCxnSpPr>
          <p:spPr>
            <a:xfrm>
              <a:off x="4418012" y="4876800"/>
              <a:ext cx="1209637" cy="720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6888A0-5311-3D42-AC3C-7E6472AB8EAD}"/>
                </a:ext>
              </a:extLst>
            </p:cNvPr>
            <p:cNvSpPr/>
            <p:nvPr/>
          </p:nvSpPr>
          <p:spPr>
            <a:xfrm>
              <a:off x="3563161" y="4572278"/>
              <a:ext cx="1257300" cy="30452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Home Type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D121A8-B831-7D48-BCDE-1C1F29AE57C2}"/>
              </a:ext>
            </a:extLst>
          </p:cNvPr>
          <p:cNvGrpSpPr/>
          <p:nvPr/>
        </p:nvGrpSpPr>
        <p:grpSpPr>
          <a:xfrm>
            <a:off x="5065990" y="4972145"/>
            <a:ext cx="1490698" cy="642769"/>
            <a:chOff x="3329763" y="4572278"/>
            <a:chExt cx="1490698" cy="64276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0C630A7-9591-554D-8E66-20F422073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2536" y="4892749"/>
              <a:ext cx="296945" cy="322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F4C527E-C49C-114F-A4F5-B8DDD00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4418012" y="4876800"/>
              <a:ext cx="392297" cy="320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DAF6729-ABDD-8548-9362-0B54ECDE4B66}"/>
                </a:ext>
              </a:extLst>
            </p:cNvPr>
            <p:cNvSpPr/>
            <p:nvPr/>
          </p:nvSpPr>
          <p:spPr>
            <a:xfrm>
              <a:off x="3329763" y="4572278"/>
              <a:ext cx="1490698" cy="3045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Lot Configuration 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3B09F62-1E9A-D24C-86CD-FF7E8C3FF082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98" y="4872221"/>
              <a:ext cx="0" cy="325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438D5C8-548B-9B41-B794-682E1EFCF3C4}"/>
              </a:ext>
            </a:extLst>
          </p:cNvPr>
          <p:cNvSpPr/>
          <p:nvPr/>
        </p:nvSpPr>
        <p:spPr>
          <a:xfrm>
            <a:off x="1522413" y="1600200"/>
            <a:ext cx="9836677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Primed for Improvements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E2BEE3-9405-874A-9B77-261F465A6B02}"/>
              </a:ext>
            </a:extLst>
          </p:cNvPr>
          <p:cNvCxnSpPr>
            <a:cxnSpLocks/>
          </p:cNvCxnSpPr>
          <p:nvPr/>
        </p:nvCxnSpPr>
        <p:spPr>
          <a:xfrm>
            <a:off x="1663170" y="1066800"/>
            <a:ext cx="9612842" cy="0"/>
          </a:xfrm>
          <a:prstGeom prst="line">
            <a:avLst/>
          </a:prstGeom>
          <a:ln>
            <a:solidFill>
              <a:srgbClr val="865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F3B7A612-C5FA-F44A-973B-A3F1B4240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04" y="1140205"/>
            <a:ext cx="3796987" cy="294624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EDF6E8F-A332-E640-99AD-B1EBAB811F08}"/>
              </a:ext>
            </a:extLst>
          </p:cNvPr>
          <p:cNvGrpSpPr/>
          <p:nvPr/>
        </p:nvGrpSpPr>
        <p:grpSpPr>
          <a:xfrm>
            <a:off x="5118753" y="2536413"/>
            <a:ext cx="1447800" cy="1447800"/>
            <a:chOff x="5099486" y="2643814"/>
            <a:chExt cx="1447800" cy="1447800"/>
          </a:xfrm>
        </p:grpSpPr>
        <p:pic>
          <p:nvPicPr>
            <p:cNvPr id="31" name="Graphic 30" descr="Tag">
              <a:extLst>
                <a:ext uri="{FF2B5EF4-FFF2-40B4-BE49-F238E27FC236}">
                  <a16:creationId xmlns:a16="http://schemas.microsoft.com/office/drawing/2014/main" id="{DF6D2928-9FF9-8F4C-9C9F-8249F575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34B293-DD33-A64C-8491-DBCCEF5D2193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$$$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294DEB9-8C14-5E4D-BE70-AD3D55637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86" y="4173895"/>
            <a:ext cx="3622120" cy="260900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06E88-061A-1447-A825-4A1E45471D97}"/>
              </a:ext>
            </a:extLst>
          </p:cNvPr>
          <p:cNvGrpSpPr/>
          <p:nvPr/>
        </p:nvGrpSpPr>
        <p:grpSpPr>
          <a:xfrm>
            <a:off x="4868751" y="5410200"/>
            <a:ext cx="1447800" cy="1447800"/>
            <a:chOff x="5099486" y="2643814"/>
            <a:chExt cx="1447800" cy="1447800"/>
          </a:xfrm>
        </p:grpSpPr>
        <p:pic>
          <p:nvPicPr>
            <p:cNvPr id="36" name="Graphic 35" descr="Tag">
              <a:extLst>
                <a:ext uri="{FF2B5EF4-FFF2-40B4-BE49-F238E27FC236}">
                  <a16:creationId xmlns:a16="http://schemas.microsoft.com/office/drawing/2014/main" id="{0ED3877C-574A-AF42-AB2A-8011961F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37FC69-BD0F-0F43-92F7-EECA0B6E7624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$$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DA26A5A-F730-684B-A2DB-C0D57F84F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54" y="1134172"/>
            <a:ext cx="3711721" cy="25990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AF7E62B-122A-B840-9B7C-27567EDB0076}"/>
              </a:ext>
            </a:extLst>
          </p:cNvPr>
          <p:cNvGrpSpPr/>
          <p:nvPr/>
        </p:nvGrpSpPr>
        <p:grpSpPr>
          <a:xfrm>
            <a:off x="10237525" y="2643814"/>
            <a:ext cx="1447800" cy="1447800"/>
            <a:chOff x="5099486" y="2643814"/>
            <a:chExt cx="1447800" cy="1447800"/>
          </a:xfrm>
        </p:grpSpPr>
        <p:pic>
          <p:nvPicPr>
            <p:cNvPr id="39" name="Graphic 38" descr="Tag">
              <a:extLst>
                <a:ext uri="{FF2B5EF4-FFF2-40B4-BE49-F238E27FC236}">
                  <a16:creationId xmlns:a16="http://schemas.microsoft.com/office/drawing/2014/main" id="{79F46AB4-0FD8-F441-9747-507F21CDA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BC9678-8D86-6547-8164-ADA7F862196E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6E02168-2B0E-1643-90C4-8C96150D5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18" y="4179211"/>
            <a:ext cx="3674583" cy="259909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43F8097-F9AC-104C-A034-5F141DCF739A}"/>
              </a:ext>
            </a:extLst>
          </p:cNvPr>
          <p:cNvGrpSpPr/>
          <p:nvPr/>
        </p:nvGrpSpPr>
        <p:grpSpPr>
          <a:xfrm>
            <a:off x="10237525" y="5471485"/>
            <a:ext cx="1447800" cy="1447800"/>
            <a:chOff x="5099486" y="2643814"/>
            <a:chExt cx="1447800" cy="1447800"/>
          </a:xfrm>
        </p:grpSpPr>
        <p:pic>
          <p:nvPicPr>
            <p:cNvPr id="42" name="Graphic 41" descr="Tag">
              <a:extLst>
                <a:ext uri="{FF2B5EF4-FFF2-40B4-BE49-F238E27FC236}">
                  <a16:creationId xmlns:a16="http://schemas.microsoft.com/office/drawing/2014/main" id="{EBE3DF97-9432-F043-8446-40E1DF2C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05031A-4D12-F245-B0B7-04F530695A90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438D5C8-548B-9B41-B794-682E1EFCF3C4}"/>
              </a:ext>
            </a:extLst>
          </p:cNvPr>
          <p:cNvSpPr/>
          <p:nvPr/>
        </p:nvSpPr>
        <p:spPr>
          <a:xfrm>
            <a:off x="1522413" y="1600200"/>
            <a:ext cx="9836677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Bigger Improvements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C2F30F-29FD-8745-8841-235290CF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67" y="1066800"/>
            <a:ext cx="3990179" cy="2875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E7BE89-22D6-814B-93F9-1621B96A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61" y="3957325"/>
            <a:ext cx="3931500" cy="28361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E2BEE3-9405-874A-9B77-261F465A6B02}"/>
              </a:ext>
            </a:extLst>
          </p:cNvPr>
          <p:cNvCxnSpPr>
            <a:cxnSpLocks/>
          </p:cNvCxnSpPr>
          <p:nvPr/>
        </p:nvCxnSpPr>
        <p:spPr>
          <a:xfrm>
            <a:off x="1663170" y="1066800"/>
            <a:ext cx="9612842" cy="0"/>
          </a:xfrm>
          <a:prstGeom prst="line">
            <a:avLst/>
          </a:prstGeom>
          <a:ln>
            <a:solidFill>
              <a:srgbClr val="865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06E88-061A-1447-A825-4A1E45471D97}"/>
              </a:ext>
            </a:extLst>
          </p:cNvPr>
          <p:cNvGrpSpPr/>
          <p:nvPr/>
        </p:nvGrpSpPr>
        <p:grpSpPr>
          <a:xfrm>
            <a:off x="4868751" y="5410200"/>
            <a:ext cx="1447800" cy="1447800"/>
            <a:chOff x="5099486" y="2643814"/>
            <a:chExt cx="1447800" cy="1447800"/>
          </a:xfrm>
        </p:grpSpPr>
        <p:pic>
          <p:nvPicPr>
            <p:cNvPr id="36" name="Graphic 35" descr="Tag">
              <a:extLst>
                <a:ext uri="{FF2B5EF4-FFF2-40B4-BE49-F238E27FC236}">
                  <a16:creationId xmlns:a16="http://schemas.microsoft.com/office/drawing/2014/main" id="{0ED3877C-574A-AF42-AB2A-8011961F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37FC69-BD0F-0F43-92F7-EECA0B6E7624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$$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F7E62B-122A-B840-9B7C-27567EDB0076}"/>
              </a:ext>
            </a:extLst>
          </p:cNvPr>
          <p:cNvGrpSpPr/>
          <p:nvPr/>
        </p:nvGrpSpPr>
        <p:grpSpPr>
          <a:xfrm>
            <a:off x="10437812" y="2643814"/>
            <a:ext cx="1447800" cy="1447800"/>
            <a:chOff x="5099486" y="2643814"/>
            <a:chExt cx="1447800" cy="1447800"/>
          </a:xfrm>
        </p:grpSpPr>
        <p:pic>
          <p:nvPicPr>
            <p:cNvPr id="39" name="Graphic 38" descr="Tag">
              <a:extLst>
                <a:ext uri="{FF2B5EF4-FFF2-40B4-BE49-F238E27FC236}">
                  <a16:creationId xmlns:a16="http://schemas.microsoft.com/office/drawing/2014/main" id="{79F46AB4-0FD8-F441-9747-507F21CDA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BC9678-8D86-6547-8164-ADA7F862196E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B3FDB3-F12C-394D-970B-A96C31DE4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1" y="1111387"/>
            <a:ext cx="3952692" cy="284593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EDF6E8F-A332-E640-99AD-B1EBAB811F08}"/>
              </a:ext>
            </a:extLst>
          </p:cNvPr>
          <p:cNvGrpSpPr/>
          <p:nvPr/>
        </p:nvGrpSpPr>
        <p:grpSpPr>
          <a:xfrm>
            <a:off x="5099486" y="2643814"/>
            <a:ext cx="1447800" cy="1447800"/>
            <a:chOff x="5099486" y="2643814"/>
            <a:chExt cx="1447800" cy="1447800"/>
          </a:xfrm>
        </p:grpSpPr>
        <p:pic>
          <p:nvPicPr>
            <p:cNvPr id="31" name="Graphic 30" descr="Tag">
              <a:extLst>
                <a:ext uri="{FF2B5EF4-FFF2-40B4-BE49-F238E27FC236}">
                  <a16:creationId xmlns:a16="http://schemas.microsoft.com/office/drawing/2014/main" id="{DF6D2928-9FF9-8F4C-9C9F-8249F575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34B293-DD33-A64C-8491-DBCCEF5D2193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$$$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25DD1B-C153-8A42-9E8D-5434CB1A12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68" y="3941244"/>
            <a:ext cx="3906575" cy="280148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43F8097-F9AC-104C-A034-5F141DCF739A}"/>
              </a:ext>
            </a:extLst>
          </p:cNvPr>
          <p:cNvGrpSpPr/>
          <p:nvPr/>
        </p:nvGrpSpPr>
        <p:grpSpPr>
          <a:xfrm>
            <a:off x="10237525" y="5471485"/>
            <a:ext cx="1447800" cy="1447800"/>
            <a:chOff x="5099486" y="2643814"/>
            <a:chExt cx="1447800" cy="1447800"/>
          </a:xfrm>
        </p:grpSpPr>
        <p:pic>
          <p:nvPicPr>
            <p:cNvPr id="42" name="Graphic 41" descr="Tag">
              <a:extLst>
                <a:ext uri="{FF2B5EF4-FFF2-40B4-BE49-F238E27FC236}">
                  <a16:creationId xmlns:a16="http://schemas.microsoft.com/office/drawing/2014/main" id="{EBE3DF97-9432-F043-8446-40E1DF2C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977187">
              <a:off x="5099486" y="2643814"/>
              <a:ext cx="1447800" cy="14478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05031A-4D12-F245-B0B7-04F530695A90}"/>
                </a:ext>
              </a:extLst>
            </p:cNvPr>
            <p:cNvSpPr txBox="1"/>
            <p:nvPr/>
          </p:nvSpPr>
          <p:spPr>
            <a:xfrm rot="1131862">
              <a:off x="5528583" y="3244333"/>
              <a:ext cx="801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96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89117-E6BF-844A-A122-83D99570CB0B}"/>
              </a:ext>
            </a:extLst>
          </p:cNvPr>
          <p:cNvSpPr txBox="1"/>
          <p:nvPr/>
        </p:nvSpPr>
        <p:spPr>
          <a:xfrm>
            <a:off x="1751013" y="1905000"/>
            <a:ext cx="9372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While some attributes about a client’s home can’t be easily changed, those that can be improved can significantly impact sale price.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Knowing opportunities for improvement, and directing motivated clients in that direction, can be a great differentiator for you as a Realtor.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3C7133C-A007-214F-865C-8C1EC93C3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34263"/>
              </p:ext>
            </p:extLst>
          </p:nvPr>
        </p:nvGraphicFramePr>
        <p:xfrm>
          <a:off x="2817813" y="2819400"/>
          <a:ext cx="6477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2298319462"/>
                    </a:ext>
                  </a:extLst>
                </a:gridCol>
                <a:gridCol w="3657601">
                  <a:extLst>
                    <a:ext uri="{9D8B030D-6E8A-4147-A177-3AD203B41FA5}">
                      <a16:colId xmlns:a16="http://schemas.microsoft.com/office/drawing/2014/main" val="1271252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Fixed Home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 to Improve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7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 finishes and materials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57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 type/zone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curb appeal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Lot type/shape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square footage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0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of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bathrooms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91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16x9</Template>
  <TotalTime>1291</TotalTime>
  <Words>996</Words>
  <Application>Microsoft Macintosh PowerPoint</Application>
  <PresentationFormat>Custom</PresentationFormat>
  <Paragraphs>97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</vt:lpstr>
      <vt:lpstr>Wingdings</vt:lpstr>
      <vt:lpstr>Currency Symbols 16x9</vt:lpstr>
      <vt:lpstr>Improving Home Value with Data Science</vt:lpstr>
      <vt:lpstr>Listing Agent Goals: </vt:lpstr>
      <vt:lpstr>Where do you start?</vt:lpstr>
      <vt:lpstr>Data Science can help!</vt:lpstr>
      <vt:lpstr>Top Drivers of Home Price</vt:lpstr>
      <vt:lpstr>Primed for Improvements</vt:lpstr>
      <vt:lpstr>Bigger Improvements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Valuation  by the Numbers </dc:title>
  <dc:creator>Heather Johansen</dc:creator>
  <cp:lastModifiedBy>Heather Johansen</cp:lastModifiedBy>
  <cp:revision>33</cp:revision>
  <dcterms:created xsi:type="dcterms:W3CDTF">2020-12-14T01:18:59Z</dcterms:created>
  <dcterms:modified xsi:type="dcterms:W3CDTF">2020-12-14T22:50:32Z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